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1009" r:id="rId3"/>
    <p:sldId id="1043" r:id="rId4"/>
    <p:sldId id="1042" r:id="rId5"/>
    <p:sldId id="1017" r:id="rId6"/>
    <p:sldId id="1015" r:id="rId7"/>
    <p:sldId id="1020" r:id="rId8"/>
    <p:sldId id="1032" r:id="rId9"/>
    <p:sldId id="1033" r:id="rId10"/>
    <p:sldId id="1045" r:id="rId11"/>
    <p:sldId id="1021" r:id="rId12"/>
    <p:sldId id="1041" r:id="rId13"/>
    <p:sldId id="1046" r:id="rId14"/>
    <p:sldId id="1016" r:id="rId15"/>
    <p:sldId id="1023" r:id="rId16"/>
    <p:sldId id="1034" r:id="rId17"/>
    <p:sldId id="1035" r:id="rId18"/>
    <p:sldId id="1038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5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75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Unit 2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What’s your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hobby</a:t>
            </a:r>
            <a:r>
              <a:rPr lang="zh-CN" altLang="en-US" sz="4000" dirty="0" smtClean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？</a:t>
            </a:r>
            <a:endParaRPr lang="zh-CN" altLang="en-US" sz="4000" dirty="0">
              <a:solidFill>
                <a:prstClr val="black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BCCC821-49F5-A745-71B5-581585609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096854"/>
            <a:ext cx="11485848" cy="3323987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some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来自日本的玩具小汽车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看星星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my hobby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58902" y="1170874"/>
            <a:ext cx="51458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toy </a:t>
            </a:r>
            <a:r>
              <a:rPr lang="en-US" altLang="zh-CN" smtClean="0"/>
              <a:t>         cars        from     Japan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04118" y="3725658"/>
            <a:ext cx="5851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Looking </a:t>
            </a:r>
            <a:r>
              <a:rPr lang="en-US" altLang="zh-CN" smtClean="0"/>
              <a:t>       at             the          stars</a:t>
            </a:r>
            <a:endParaRPr lang="zh-CN" altLang="en-US"/>
          </a:p>
        </p:txBody>
      </p:sp>
      <p:sp>
        <p:nvSpPr>
          <p:cNvPr id="7" name="内容占位符 8"/>
          <p:cNvSpPr txBox="1">
            <a:spLocks/>
          </p:cNvSpPr>
          <p:nvPr/>
        </p:nvSpPr>
        <p:spPr bwMode="auto">
          <a:xfrm>
            <a:off x="360854" y="233322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小汽车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对应的单词为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是可数名词，由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应用复数形式，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 cars from Japan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9"/>
          <p:cNvSpPr txBox="1">
            <a:spLocks/>
          </p:cNvSpPr>
          <p:nvPr/>
        </p:nvSpPr>
        <p:spPr bwMode="auto">
          <a:xfrm>
            <a:off x="360854" y="428606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看某物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对应的搭配为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sth,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句中缺少主语，可用动名词作主语，故填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 at the stars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36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C49AE2-3151-1E26-3E29-B84F93508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1146724"/>
          </a:xfrm>
        </p:spPr>
        <p:txBody>
          <a:bodyPr/>
          <a:lstStyle/>
          <a:p>
            <a:pPr hangingPunct="0">
              <a:lnSpc>
                <a:spcPct val="140000"/>
              </a:lnSpc>
              <a:tabLst>
                <a:tab pos="3406775" algn="l"/>
                <a:tab pos="819150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正在调研班级内同学的爱好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从方框中选择合适的句子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补全她和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Liam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的对话。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有一项多余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0E197F8-FDE5-9226-49E6-E2A84FC3A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890" y="727200"/>
            <a:ext cx="2745709" cy="402087"/>
          </a:xfrm>
          <a:prstGeom prst="rect">
            <a:avLst/>
          </a:prstGeom>
        </p:spPr>
      </p:pic>
      <p:sp>
        <p:nvSpPr>
          <p:cNvPr id="4" name="内容占位符 1">
            <a:extLst>
              <a:ext uri="{FF2B5EF4-FFF2-40B4-BE49-F238E27FC236}">
                <a16:creationId xmlns:a16="http://schemas.microsoft.com/office/drawing/2014/main" id="{FAAA2ABE-E16F-B1D8-4197-EFEA1DE23C31}"/>
              </a:ext>
            </a:extLst>
          </p:cNvPr>
          <p:cNvSpPr txBox="1">
            <a:spLocks/>
          </p:cNvSpPr>
          <p:nvPr/>
        </p:nvSpPr>
        <p:spPr bwMode="auto">
          <a:xfrm>
            <a:off x="360854" y="1729686"/>
            <a:ext cx="11485848" cy="233294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Have you got any other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hobbies?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B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Because it’s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flies really high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5114925" algn="l"/>
                <a:tab pos="819150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Have you got any hobbies?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Have you got a kite?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But I love taking photos of nature, my friends, and even my dolls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I love collecting stamps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671E4FC0-7B12-4A49-FBF9-178449EBA54E}"/>
              </a:ext>
            </a:extLst>
          </p:cNvPr>
          <p:cNvSpPr txBox="1">
            <a:spLocks/>
          </p:cNvSpPr>
          <p:nvPr/>
        </p:nvSpPr>
        <p:spPr bwMode="auto">
          <a:xfrm>
            <a:off x="360854" y="4094324"/>
            <a:ext cx="11485848" cy="165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Liam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en-US" altLang="zh-CN" sz="2600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endParaRPr lang="en-US" altLang="zh-CN" sz="2600" u="sng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Liam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 have. </a:t>
            </a:r>
            <a:r>
              <a:rPr lang="en-US" altLang="zh-CN" sz="26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big stamp collection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about you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22238" y="4077072"/>
            <a:ext cx="42511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dirty="0"/>
              <a:t>C</a:t>
            </a:r>
            <a:endParaRPr lang="zh-CN" altLang="en-US" sz="2600" dirty="0"/>
          </a:p>
        </p:txBody>
      </p:sp>
      <p:sp>
        <p:nvSpPr>
          <p:cNvPr id="9" name="内容占位符 10"/>
          <p:cNvSpPr txBox="1">
            <a:spLocks/>
          </p:cNvSpPr>
          <p:nvPr/>
        </p:nvSpPr>
        <p:spPr bwMode="auto">
          <a:xfrm>
            <a:off x="351489" y="4668974"/>
            <a:ext cx="11485848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根据答语可知，本句为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开头的疑问句，故选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1"/>
          <p:cNvSpPr txBox="1">
            <a:spLocks/>
          </p:cNvSpPr>
          <p:nvPr/>
        </p:nvSpPr>
        <p:spPr bwMode="auto">
          <a:xfrm>
            <a:off x="360854" y="5661248"/>
            <a:ext cx="11485848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Liam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有一个集邮册可以推断，他喜欢集邮，故选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846548" y="5080770"/>
            <a:ext cx="38824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dirty="0"/>
              <a:t>F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28979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8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71E4FC0-7B12-4A49-FBF9-178449EBA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3102050"/>
            <a:ext cx="11485848" cy="1146724"/>
          </a:xfrm>
        </p:spPr>
        <p:txBody>
          <a:bodyPr/>
          <a:lstStyle/>
          <a:p>
            <a:pPr lvl="0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interesting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enjoy riding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bicycle, especially on sunny days. </a:t>
            </a:r>
            <a:r>
              <a:rPr lang="en-US" altLang="zh-CN" sz="2600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en-US" sz="26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9570" y="3645024"/>
            <a:ext cx="425116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dirty="0"/>
              <a:t>A</a:t>
            </a:r>
            <a:endParaRPr lang="zh-CN" altLang="en-US" sz="2600" dirty="0"/>
          </a:p>
        </p:txBody>
      </p:sp>
      <p:sp>
        <p:nvSpPr>
          <p:cNvPr id="8" name="内容占位符 12"/>
          <p:cNvSpPr txBox="1">
            <a:spLocks/>
          </p:cNvSpPr>
          <p:nvPr/>
        </p:nvSpPr>
        <p:spPr bwMode="auto">
          <a:xfrm>
            <a:off x="369998" y="4221088"/>
            <a:ext cx="11485848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根据答语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also like”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可知，本句应为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你还有其他爱好吗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>
            <a:extLst>
              <a:ext uri="{FF2B5EF4-FFF2-40B4-BE49-F238E27FC236}">
                <a16:creationId xmlns:a16="http://schemas.microsoft.com/office/drawing/2014/main" id="{FAAA2ABE-E16F-B1D8-4197-EFEA1DE23C31}"/>
              </a:ext>
            </a:extLst>
          </p:cNvPr>
          <p:cNvSpPr txBox="1">
            <a:spLocks/>
          </p:cNvSpPr>
          <p:nvPr/>
        </p:nvSpPr>
        <p:spPr bwMode="auto">
          <a:xfrm>
            <a:off x="360854" y="874216"/>
            <a:ext cx="11485848" cy="233294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Have you got any other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hobbies?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B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Because it’s colourful and flies really high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511492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Have you got any hobbies?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Have you got a kite?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But I love taking photos of nature, my friends, and even my dolls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I love collecting stamps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>
            <a:extLst>
              <a:ext uri="{FF2B5EF4-FFF2-40B4-BE49-F238E27FC236}">
                <a16:creationId xmlns:a16="http://schemas.microsoft.com/office/drawing/2014/main" id="{671E4FC0-7B12-4A49-FBF9-178449EBA54E}"/>
              </a:ext>
            </a:extLst>
          </p:cNvPr>
          <p:cNvSpPr txBox="1">
            <a:spLocks/>
          </p:cNvSpPr>
          <p:nvPr/>
        </p:nvSpPr>
        <p:spPr bwMode="auto">
          <a:xfrm>
            <a:off x="360854" y="4725144"/>
            <a:ext cx="11485848" cy="171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Liam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 also like flying my Chinese kite. </a:t>
            </a:r>
            <a:r>
              <a:rPr lang="en-US" altLang="zh-CN" sz="2600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have any hobbies like that?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3"/>
          <p:cNvSpPr txBox="1">
            <a:spLocks/>
          </p:cNvSpPr>
          <p:nvPr/>
        </p:nvSpPr>
        <p:spPr bwMode="auto">
          <a:xfrm>
            <a:off x="360854" y="5823768"/>
            <a:ext cx="11485848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also like flying my Chinese kite.</a:t>
            </a:r>
            <a:r>
              <a:rPr lang="en-US" altLang="zh-CN" sz="2600" b="1" spc="-100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可知，本句说明原因，故选</a:t>
            </a:r>
            <a:r>
              <a:rPr lang="en-US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607374" y="4730608"/>
            <a:ext cx="40748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/>
              <a:t>B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178583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71E4FC0-7B12-4A49-FBF9-178449EBA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3131090"/>
            <a:ext cx="11485848" cy="1772793"/>
          </a:xfrm>
        </p:spPr>
        <p:txBody>
          <a:bodyPr/>
          <a:lstStyle/>
          <a:p>
            <a:pPr algn="just" hangingPunct="0">
              <a:lnSpc>
                <a:spcPct val="140000"/>
              </a:lnSpc>
              <a:buNone/>
              <a:tabLst>
                <a:tab pos="4231005" algn="l"/>
                <a:tab pos="8191500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zh-CN" altLang="zh-CN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exactly. </a:t>
            </a:r>
            <a:r>
              <a:rPr lang="en-US" altLang="zh-CN" sz="2600" dirty="0">
                <a:solidFill>
                  <a:srgbClr val="00AEE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>
                <a:solidFill>
                  <a:srgbClr val="00AEE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 a camera?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 b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Liam</a:t>
            </a:r>
            <a:r>
              <a:rPr lang="zh-CN" altLang="zh-CN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but I think your hobby is really cool</a:t>
            </a:r>
            <a:r>
              <a:rPr lang="en-US" altLang="zh-CN" sz="2600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06974" y="3136554"/>
            <a:ext cx="40748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dirty="0" smtClean="0"/>
              <a:t>E</a:t>
            </a:r>
            <a:endParaRPr lang="zh-CN" altLang="en-US" sz="2600" dirty="0"/>
          </a:p>
        </p:txBody>
      </p:sp>
      <p:sp>
        <p:nvSpPr>
          <p:cNvPr id="6" name="内容占位符 15"/>
          <p:cNvSpPr txBox="1">
            <a:spLocks/>
          </p:cNvSpPr>
          <p:nvPr/>
        </p:nvSpPr>
        <p:spPr bwMode="auto">
          <a:xfrm>
            <a:off x="297990" y="3712618"/>
            <a:ext cx="11485848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“Not exactly.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可知，本句应该用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连接，表示转折，故选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>
            <a:extLst>
              <a:ext uri="{FF2B5EF4-FFF2-40B4-BE49-F238E27FC236}">
                <a16:creationId xmlns:a16="http://schemas.microsoft.com/office/drawing/2014/main" id="{FAAA2ABE-E16F-B1D8-4197-EFEA1DE23C31}"/>
              </a:ext>
            </a:extLst>
          </p:cNvPr>
          <p:cNvSpPr txBox="1">
            <a:spLocks/>
          </p:cNvSpPr>
          <p:nvPr/>
        </p:nvSpPr>
        <p:spPr bwMode="auto">
          <a:xfrm>
            <a:off x="360854" y="764704"/>
            <a:ext cx="11485848" cy="233294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Have you got any other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hobbies?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B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Because it’s colourful and flies really high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511492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Have you got any hobbies?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Have you got a kite?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But I love taking photos of nature, my friends, and even my dolls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F. I love collecting stamps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2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E6803-5DB5-2E51-87FF-60149A5A6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76C2914-67A6-B63C-68E2-3931C3EBC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927482"/>
            <a:ext cx="11485848" cy="324217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Jane. Collecting pencils is one of my hobbies. I often buy some beautiful pencils. I often write stories with pencils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Tony. Riding bikes is my hobby. I have a nice bike. I go to school by bike. I often ride bikes with my friends at the weekend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自主探究提优-通.eps" descr="id:2147491794;FounderCES">
            <a:extLst>
              <a:ext uri="{FF2B5EF4-FFF2-40B4-BE49-F238E27FC236}">
                <a16:creationId xmlns:a16="http://schemas.microsoft.com/office/drawing/2014/main" id="{72473D63-2B10-443A-A716-788E0462F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53984"/>
            <a:ext cx="9478768" cy="78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59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0D0BF9D-8035-871D-EEB4-50CD944DDD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888500"/>
          </a:xfrm>
        </p:spPr>
        <p:txBody>
          <a:bodyPr/>
          <a:lstStyle/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Sarah. Painting is my hobby. I often paint pictures in the park. This picture is for my mother. She likes pandas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Jack. I have a kite from my cousin in China. It’s a big bird. Flying kites is my hobby, but I can’t do it very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Lucy and Lily. We are twins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双胞胎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Singing and dancing are our hobbies. We like listening to music. We like dancing at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3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E223490-BAE8-B20B-0881-565F37C25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12948"/>
            <a:ext cx="11485848" cy="3323987"/>
          </a:xfrm>
        </p:spPr>
        <p:txBody>
          <a:bodyPr/>
          <a:lstStyle/>
          <a:p>
            <a:pPr hangingPunct="0">
              <a:tabLst>
                <a:tab pos="4122738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短文内容，请把下列物品主人的名字写在相应的横线上。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514600" algn="l"/>
                <a:tab pos="5111750" algn="l"/>
                <a:tab pos="7891463" algn="l"/>
              </a:tabLst>
            </a:pPr>
            <a:endParaRPr lang="en-US" altLang="zh-CN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2514600" algn="l"/>
                <a:tab pos="5111750" algn="l"/>
                <a:tab pos="7891463" algn="l"/>
              </a:tabLst>
            </a:pP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kumimoji="0" lang="en-US" altLang="zh-CN" b="0" i="0" u="none" strike="noStrike" kern="1200" cap="none" spc="0" normalizeH="0" baseline="0" noProof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b="0" i="0" u="none" strike="noStrike" kern="1200" cap="none" spc="0" normalizeH="0" baseline="0" noProof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b="0" i="0" u="none" strike="noStrike" kern="1200" cap="none" spc="0" normalizeH="0" baseline="0" noProof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3</a:t>
            </a:r>
            <a:r>
              <a:rPr kumimoji="0" lang="en-US" altLang="zh-CN" b="0" i="0" u="none" strike="noStrike" kern="1200" cap="none" spc="0" normalizeH="0" baseline="0" noProof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b="0" i="0" u="none" strike="noStrike" kern="1200" cap="none" spc="0" normalizeH="0" baseline="0" noProof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4</a:t>
            </a:r>
            <a:r>
              <a:rPr kumimoji="0" lang="en-US" altLang="zh-CN" b="0" i="0" u="none" strike="noStrike" kern="1200" cap="none" spc="0" normalizeH="0" baseline="0" noProof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tabLst>
                <a:tab pos="2514600" algn="l"/>
                <a:tab pos="5111750" algn="l"/>
                <a:tab pos="7891463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     _____________      _____________</a:t>
            </a:r>
          </a:p>
        </p:txBody>
      </p:sp>
      <p:pic>
        <p:nvPicPr>
          <p:cNvPr id="3" name="ef23.jpg" descr="id:2147492591;FounderCES">
            <a:extLst>
              <a:ext uri="{FF2B5EF4-FFF2-40B4-BE49-F238E27FC236}">
                <a16:creationId xmlns:a16="http://schemas.microsoft.com/office/drawing/2014/main" id="{7579C668-2498-00A7-B0C9-56A1A42BDB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740" y="2374941"/>
            <a:ext cx="1368152" cy="995053"/>
          </a:xfrm>
          <a:prstGeom prst="rect">
            <a:avLst/>
          </a:prstGeom>
        </p:spPr>
      </p:pic>
      <p:pic>
        <p:nvPicPr>
          <p:cNvPr id="4" name="ef24.jpg" descr="id:2147492598;FounderCES">
            <a:extLst>
              <a:ext uri="{FF2B5EF4-FFF2-40B4-BE49-F238E27FC236}">
                <a16:creationId xmlns:a16="http://schemas.microsoft.com/office/drawing/2014/main" id="{B2A52D19-A4B0-5B4B-F7D0-C9543C3E33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2075" y="2204864"/>
            <a:ext cx="1315531" cy="1189824"/>
          </a:xfrm>
          <a:prstGeom prst="rect">
            <a:avLst/>
          </a:prstGeom>
        </p:spPr>
      </p:pic>
      <p:pic>
        <p:nvPicPr>
          <p:cNvPr id="5" name="ef25.jpg" descr="id:2147492605;FounderCES">
            <a:extLst>
              <a:ext uri="{FF2B5EF4-FFF2-40B4-BE49-F238E27FC236}">
                <a16:creationId xmlns:a16="http://schemas.microsoft.com/office/drawing/2014/main" id="{F61B7691-2CB6-3196-7FB7-47F16DA164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8738" y="2105963"/>
            <a:ext cx="1028944" cy="1135025"/>
          </a:xfrm>
          <a:prstGeom prst="rect">
            <a:avLst/>
          </a:prstGeom>
        </p:spPr>
      </p:pic>
      <p:pic>
        <p:nvPicPr>
          <p:cNvPr id="6" name="ef26.jpg" descr="id:2147492612;FounderCES">
            <a:extLst>
              <a:ext uri="{FF2B5EF4-FFF2-40B4-BE49-F238E27FC236}">
                <a16:creationId xmlns:a16="http://schemas.microsoft.com/office/drawing/2014/main" id="{96BA1E9A-3BA3-EF8B-78BC-B8189C865D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8469" y="2237961"/>
            <a:ext cx="1368152" cy="113502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188708" y="3375965"/>
            <a:ext cx="9500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Tony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926075" y="3435912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Jack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717400" y="3436667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Jane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407574" y="3434008"/>
            <a:ext cx="1103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Sarah</a:t>
            </a:r>
            <a:endParaRPr lang="zh-CN" altLang="en-US"/>
          </a:p>
        </p:txBody>
      </p:sp>
      <p:pic>
        <p:nvPicPr>
          <p:cNvPr id="11" name="图片 10"/>
          <p:cNvPicPr/>
          <p:nvPr/>
        </p:nvPicPr>
        <p:blipFill>
          <a:blip r:embed="rId6"/>
          <a:stretch>
            <a:fillRect/>
          </a:stretch>
        </p:blipFill>
        <p:spPr>
          <a:xfrm>
            <a:off x="1426331" y="874439"/>
            <a:ext cx="3130829" cy="432355"/>
          </a:xfrm>
          <a:prstGeom prst="rect">
            <a:avLst/>
          </a:prstGeom>
        </p:spPr>
      </p:pic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437054" y="457945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由文中第四段可知，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的爱好是放风筝，故填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437054" y="518189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由文中第一段可知，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的爱好是收集铅笔，故填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437054" y="578812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由文中第三段可知，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的爱好是画画，故填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437054" y="395064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由文中第二段可知，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的爱好是骑车，故填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83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2" grpId="0"/>
      <p:bldP spid="13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56FC03B-44DD-92F8-781F-05C0363A7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10357"/>
            <a:ext cx="11485848" cy="461664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根据短文内容，回答问题。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Tony go to school?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 does Sarah’s mother like?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1929786"/>
            <a:ext cx="411362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He goes to school by bike.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2669369"/>
            <a:ext cx="11350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由文中第二段第四句可知，</a:t>
            </a:r>
            <a:r>
              <a:rPr lang="en-US" altLang="zh-CN">
                <a:cs typeface="Times New Roman" panose="02020603050405020304" pitchFamily="18" charset="0"/>
              </a:rPr>
              <a:t>Tony</a:t>
            </a:r>
            <a:r>
              <a:rPr lang="zh-CN" altLang="zh-CN">
                <a:cs typeface="Times New Roman" panose="02020603050405020304" pitchFamily="18" charset="0"/>
              </a:rPr>
              <a:t>骑车上学，故答案为</a:t>
            </a:r>
            <a:r>
              <a:rPr lang="en-US" altLang="zh-CN">
                <a:cs typeface="Times New Roman" panose="02020603050405020304" pitchFamily="18" charset="0"/>
              </a:rPr>
              <a:t>“He goes to school by bike.</a:t>
            </a:r>
            <a:r>
              <a:rPr lang="en-US" altLang="zh-CN">
                <a:latin typeface="+mn-ea"/>
                <a:ea typeface="+mn-ea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5166227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由文中第三段最后一句可知，</a:t>
            </a:r>
            <a:r>
              <a:rPr lang="en-US" altLang="zh-CN">
                <a:cs typeface="Times New Roman" panose="02020603050405020304" pitchFamily="18" charset="0"/>
              </a:rPr>
              <a:t>Sarah</a:t>
            </a:r>
            <a:r>
              <a:rPr lang="zh-CN" altLang="zh-CN">
                <a:cs typeface="Times New Roman" panose="02020603050405020304" pitchFamily="18" charset="0"/>
              </a:rPr>
              <a:t>的妈妈喜欢熊猫，故答案为</a:t>
            </a:r>
            <a:r>
              <a:rPr lang="en-US" altLang="zh-CN">
                <a:cs typeface="Times New Roman" panose="02020603050405020304" pitchFamily="18" charset="0"/>
              </a:rPr>
              <a:t>“She likes pandas.</a:t>
            </a:r>
            <a:r>
              <a:rPr lang="en-US" altLang="zh-CN">
                <a:latin typeface="+mn-ea"/>
                <a:ea typeface="+mn-ea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9714" y="4517288"/>
            <a:ext cx="281038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She likes pandas.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44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A0275D8-BBC3-931C-6C4E-03F8E5C8D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3970318"/>
          </a:xfrm>
        </p:spPr>
        <p:txBody>
          <a:bodyPr/>
          <a:lstStyle/>
          <a:p>
            <a:pPr lvl="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Jack fly kites well?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tabLst>
                <a:tab pos="3676650" algn="l"/>
                <a:tab pos="8191500" algn="l"/>
              </a:tabLst>
            </a:pPr>
            <a:endParaRPr lang="en-US" altLang="zh-CN" sz="2800" dirty="0" smtClean="0">
              <a:solidFill>
                <a:srgbClr val="00AEEF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tabLst>
                <a:tab pos="3676650" algn="l"/>
                <a:tab pos="8191500" algn="l"/>
              </a:tabLst>
            </a:pPr>
            <a:endParaRPr lang="en-US" altLang="zh-CN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tabLst>
                <a:tab pos="3676650" algn="l"/>
                <a:tab pos="8191500" algn="l"/>
              </a:tabLst>
            </a:pPr>
            <a:r>
              <a:rPr lang="en-US" altLang="zh-CN" sz="2800" dirty="0" smtClean="0">
                <a:solidFill>
                  <a:srgbClr val="00AEE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dirty="0">
                <a:solidFill>
                  <a:srgbClr val="00AEE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What’s your </a:t>
            </a:r>
            <a:r>
              <a:rPr lang="en-US" altLang="zh-CN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hobby?Why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2295D85-736A-F6B0-85AD-463EDE4BA3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744" y="3843796"/>
            <a:ext cx="3240360" cy="4770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6574" y="1761801"/>
            <a:ext cx="212109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No, he can’t.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29514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由文中第四段最后一句可知，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放风筝技术不好，故答案为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he can’t.</a:t>
            </a:r>
            <a:r>
              <a:rPr lang="en-US" altLang="zh-CN" b="1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94366" y="4293096"/>
            <a:ext cx="11317464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/>
              <a:t>My hobby is </a:t>
            </a:r>
            <a:r>
              <a:rPr lang="en-US" altLang="zh-CN" dirty="0" err="1" smtClean="0"/>
              <a:t>reading.Because</a:t>
            </a:r>
            <a:r>
              <a:rPr lang="en-US" altLang="zh-CN" dirty="0" smtClean="0"/>
              <a:t> I think it is interesting.</a:t>
            </a:r>
            <a:r>
              <a:rPr lang="zh-CN" altLang="zh-CN" dirty="0" smtClean="0">
                <a:cs typeface="宋体" panose="02010600030101010101" pitchFamily="2" charset="-122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dirty="0" smtClean="0">
                <a:cs typeface="宋体" panose="02010600030101010101" pitchFamily="2" charset="-122"/>
              </a:rPr>
              <a:t>）</a:t>
            </a:r>
            <a:endParaRPr lang="zh-CN" altLang="en-US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9698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本题为开放性试题，回答合理即可。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89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7537"/>
            <a:ext cx="11485848" cy="656846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5课内基础提优-通.eps" descr="id:2147491752;FounderCES">
            <a:extLst>
              <a:ext uri="{FF2B5EF4-FFF2-40B4-BE49-F238E27FC236}">
                <a16:creationId xmlns:a16="http://schemas.microsoft.com/office/drawing/2014/main" id="{7334A859-1B04-BBC5-60F3-8CC9481D0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124744"/>
            <a:ext cx="9910816" cy="734286"/>
          </a:xfrm>
          <a:prstGeom prst="rect">
            <a:avLst/>
          </a:prstGeom>
        </p:spPr>
      </p:pic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2416459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your hobby,Jane?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Collecting stamps is my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you got any stamps from China?</a:t>
            </a: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801688" indent="-801688" eaLnBrk="1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 haven’t got any stamps from China.But I have got some stamps from Canada.What about you, Tom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Flying kites is my hobby.Look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I’ve got some Chinese kites.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you got any dragon kites?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have.I’ve got two Chinese dragon kites.Look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here.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very beautiful.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and fly them.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87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2807"/>
            <a:ext cx="11485848" cy="3323987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Collecting stamps is Jane’s hobby.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likes flying kites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 has got some Chinese stamps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has got two Chinese dragon kites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Tom’s dragon kites are not beautiful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4012" y="174957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74012" y="239092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83630" y="302319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82638" y="431465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63402" y="366299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24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397031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用所给单词的适当形式填空。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 is my hobby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haven’t got any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Japan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are some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my new bicycle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I’ve got two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swimming and dancing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1839196"/>
            <a:ext cx="13420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Playing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630710" y="2495278"/>
            <a:ext cx="12827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singing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286894" y="3187098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dolls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101707" y="3763162"/>
            <a:ext cx="12041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photos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648587" y="4493016"/>
            <a:ext cx="13628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hobbies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04B78-15DA-946C-BB2C-BEE22BFAD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2DD1A1-81F4-4D2E-B158-97B605204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766371"/>
            <a:ext cx="11485848" cy="324653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stamp came from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China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UK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Canada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课外拓展提优-通.eps" descr="id:2147491759;FounderCES">
            <a:extLst>
              <a:ext uri="{FF2B5EF4-FFF2-40B4-BE49-F238E27FC236}">
                <a16:creationId xmlns:a16="http://schemas.microsoft.com/office/drawing/2014/main" id="{25F9F7F7-C32D-1C24-8785-13298D36F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3" y="908720"/>
            <a:ext cx="7222905" cy="76758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82638" y="253055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514014" y="4889421"/>
            <a:ext cx="1133268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世界上第一枚邮票来自英国，故选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22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27200"/>
            <a:ext cx="11485848" cy="1292662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Collecting toy cars and playing basketball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5021263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is my hobby	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are my hobby	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are my hobbies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50590" y="1925654"/>
            <a:ext cx="11296112" cy="121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collecting toy cars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 basketball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是两件事，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are, hobby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用复数，故选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6760" y="847350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C</a:t>
            </a:r>
            <a:endParaRPr lang="zh-CN" altLang="en-US" sz="2600"/>
          </a:p>
        </p:txBody>
      </p:sp>
      <p:sp>
        <p:nvSpPr>
          <p:cNvPr id="6" name="内容占位符 1">
            <a:extLst>
              <a:ext uri="{FF2B5EF4-FFF2-40B4-BE49-F238E27FC236}">
                <a16:creationId xmlns:a16="http://schemas.microsoft.com/office/drawing/2014/main" id="{E8A07B69-BCCF-CE63-D158-5F10F1E519F1}"/>
              </a:ext>
            </a:extLst>
          </p:cNvPr>
          <p:cNvSpPr txBox="1">
            <a:spLocks/>
          </p:cNvSpPr>
          <p:nvPr/>
        </p:nvSpPr>
        <p:spPr bwMode="auto">
          <a:xfrm>
            <a:off x="360854" y="3125324"/>
            <a:ext cx="1148584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my hobby. I have a dragon kite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5021263" algn="l"/>
                <a:tab pos="8191500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Fly kites	B. Flying kites	C. Flying kite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39508" y="3230215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B</a:t>
            </a:r>
            <a:endParaRPr lang="zh-CN" altLang="en-US" sz="2600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550590" y="4313544"/>
            <a:ext cx="11296112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此句用动名词作主语，排除选项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放风筝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 kites,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>
            <a:extLst>
              <a:ext uri="{FF2B5EF4-FFF2-40B4-BE49-F238E27FC236}">
                <a16:creationId xmlns:a16="http://schemas.microsoft.com/office/drawing/2014/main" id="{F910515C-C166-1BB6-BBF0-A5155E67C285}"/>
              </a:ext>
            </a:extLst>
          </p:cNvPr>
          <p:cNvSpPr txBox="1">
            <a:spLocks/>
          </p:cNvSpPr>
          <p:nvPr/>
        </p:nvSpPr>
        <p:spPr bwMode="auto">
          <a:xfrm>
            <a:off x="360854" y="4899250"/>
            <a:ext cx="11485848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hobby?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 is my hobby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lnSpc>
                <a:spcPct val="140000"/>
              </a:lnSpc>
              <a:tabLst>
                <a:tab pos="4230688" algn="l"/>
                <a:tab pos="5021263" algn="l"/>
                <a:tab pos="7893050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are		B. is		C. am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56760" y="4869160"/>
            <a:ext cx="40748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dirty="0"/>
              <a:t>B</a:t>
            </a:r>
            <a:endParaRPr lang="zh-CN" altLang="en-US" sz="2600" dirty="0"/>
          </a:p>
        </p:txBody>
      </p:sp>
      <p:sp>
        <p:nvSpPr>
          <p:cNvPr id="14" name="内容占位符 4"/>
          <p:cNvSpPr txBox="1">
            <a:spLocks/>
          </p:cNvSpPr>
          <p:nvPr/>
        </p:nvSpPr>
        <p:spPr bwMode="auto">
          <a:xfrm>
            <a:off x="586022" y="5962118"/>
            <a:ext cx="11260680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hobby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是单数，谓语动词用单数形式，故选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93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B06E14-E57B-3D1F-D395-563959FED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 any stamps from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French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France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Russian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6760" y="126876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539892" y="3637991"/>
            <a:ext cx="1130681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French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法语；法国的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法国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Russian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俄语；俄罗斯的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你有一些来自法国的邮票吗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71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BCCC821-49F5-A745-71B5-581585609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3323987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根据中文提示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每空一词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are some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的照片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new bicycle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some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来自加拿大的邮票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62244" y="1760576"/>
            <a:ext cx="29225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photos/pictures of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062751" y="3682628"/>
            <a:ext cx="41119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stamps </a:t>
            </a:r>
            <a:r>
              <a:rPr lang="en-US" altLang="zh-CN" smtClean="0"/>
              <a:t>    from    Canada</a:t>
            </a:r>
            <a:endParaRPr lang="zh-CN" altLang="en-US"/>
          </a:p>
        </p:txBody>
      </p:sp>
      <p:sp>
        <p:nvSpPr>
          <p:cNvPr id="7" name="内容占位符 6"/>
          <p:cNvSpPr txBox="1">
            <a:spLocks/>
          </p:cNvSpPr>
          <p:nvPr/>
        </p:nvSpPr>
        <p:spPr bwMode="auto">
          <a:xfrm>
            <a:off x="360854" y="231801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照片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对应的单词为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picture/photo,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都是可数名词，由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picture/photo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应用复数形式，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“……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pictures/photos of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7"/>
          <p:cNvSpPr txBox="1">
            <a:spLocks/>
          </p:cNvSpPr>
          <p:nvPr/>
        </p:nvSpPr>
        <p:spPr bwMode="auto">
          <a:xfrm>
            <a:off x="360854" y="420744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邮票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对应的单词为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是可数名词，由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应用复数形式，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stamps from Canada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18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1710</Words>
  <Application>Microsoft Office PowerPoint</Application>
  <PresentationFormat>自定义</PresentationFormat>
  <Paragraphs>147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409</cp:revision>
  <dcterms:created xsi:type="dcterms:W3CDTF">2020-11-06T05:24:00Z</dcterms:created>
  <dcterms:modified xsi:type="dcterms:W3CDTF">2025-06-30T09:01:34Z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